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3" r:id="rId1"/>
  </p:sldMasterIdLst>
  <p:notesMasterIdLst>
    <p:notesMasterId r:id="rId10"/>
  </p:notesMasterIdLst>
  <p:sldIdLst>
    <p:sldId id="257" r:id="rId2"/>
    <p:sldId id="258" r:id="rId3"/>
    <p:sldId id="261" r:id="rId4"/>
    <p:sldId id="259" r:id="rId5"/>
    <p:sldId id="267" r:id="rId6"/>
    <p:sldId id="264" r:id="rId7"/>
    <p:sldId id="265" r:id="rId8"/>
    <p:sldId id="268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11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B7F349-C820-4C5B-819F-C8B2BBB0F409}" type="datetimeFigureOut">
              <a:rPr lang="es-ES" smtClean="0"/>
              <a:t>19/05/2022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96B29D-A8E7-49FA-9403-CB56BBA6EEB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1367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6B29D-A8E7-49FA-9403-CB56BBA6EEB6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6953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6B29D-A8E7-49FA-9403-CB56BBA6EEB6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4953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6B29D-A8E7-49FA-9403-CB56BBA6EEB6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67476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6B29D-A8E7-49FA-9403-CB56BBA6EEB6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7623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6B29D-A8E7-49FA-9403-CB56BBA6EEB6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3720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6B29D-A8E7-49FA-9403-CB56BBA6EEB6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40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96B29D-A8E7-49FA-9403-CB56BBA6EEB6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95100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C7460-44D4-4C85-9004-BE14B81A1C43}" type="datetime1">
              <a:rPr lang="es-ES" smtClean="0"/>
              <a:t>19/05/2022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4787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C258-3BB5-438B-98CF-1840E5F1B771}" type="datetime1">
              <a:rPr lang="es-ES" smtClean="0"/>
              <a:t>19/05/2022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19583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EDFCE-44B1-4A1B-8D2E-859DABD52481}" type="datetime1">
              <a:rPr lang="es-ES" smtClean="0"/>
              <a:t>19/05/2022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3940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DA571-84A4-490A-9653-ED1734BE2396}" type="datetime1">
              <a:rPr lang="es-ES" smtClean="0"/>
              <a:t>19/05/2022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917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78BD-8C05-45FC-8903-E07C45787765}" type="datetime1">
              <a:rPr lang="es-ES" smtClean="0"/>
              <a:t>19/05/2022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2460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A56255-BE6D-4A9B-A615-1A63F4E6C442}" type="datetime1">
              <a:rPr lang="es-ES" smtClean="0"/>
              <a:t>19/05/2022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0936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305D-08CB-430F-98E1-4D8F00619654}" type="datetime1">
              <a:rPr lang="es-ES" smtClean="0"/>
              <a:t>19/05/2022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8637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E406A-EBA0-4F26-9258-AC11CDBAB24E}" type="datetime1">
              <a:rPr lang="es-ES" smtClean="0"/>
              <a:t>19/05/2022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290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CB627-4121-46B0-BE13-0E873676D293}" type="datetime1">
              <a:rPr lang="es-ES" smtClean="0"/>
              <a:t>19/05/2022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9448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5A58B-D1CC-42A2-9727-E35A48B5ACE2}" type="datetime1">
              <a:rPr lang="es-ES" smtClean="0"/>
              <a:t>19/05/2022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53323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063C8-EAF3-448D-8328-3B5BFC48E5E3}" type="datetime1">
              <a:rPr lang="es-ES" smtClean="0"/>
              <a:t>19/05/2022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26157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E9F56-C984-4C49-B689-FE7577B3188A}" type="datetime1">
              <a:rPr lang="es-ES" smtClean="0"/>
              <a:t>19/05/2022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043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7E214B-6003-40E0-8D16-FC04A7C59E2B}" type="datetime1">
              <a:rPr lang="es-ES" smtClean="0"/>
              <a:t>19/05/2022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2997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8D944-8070-4C65-9E77-423BDE5D9287}" type="datetime1">
              <a:rPr lang="es-ES" smtClean="0"/>
              <a:t>19/05/2022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9147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4E329-FD8B-400A-987D-537ED5D3FF19}" type="datetime1">
              <a:rPr lang="es-ES" smtClean="0"/>
              <a:t>19/05/2022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199041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E2DD4-0B9E-4E95-A4A4-8BC1D6134A26}" type="datetime1">
              <a:rPr lang="es-ES" smtClean="0"/>
              <a:t>19/05/2022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0877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6A3D1-644E-4FC7-8AA1-54B4A7F072C8}" type="datetime1">
              <a:rPr lang="es-ES" smtClean="0"/>
              <a:t>19/05/2022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084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23000">
              <a:schemeClr val="accent1">
                <a:lumMod val="45000"/>
                <a:lumOff val="55000"/>
              </a:schemeClr>
            </a:gs>
            <a:gs pos="45000">
              <a:schemeClr val="accent1">
                <a:lumMod val="45000"/>
                <a:lumOff val="55000"/>
              </a:schemeClr>
            </a:gs>
            <a:gs pos="74000">
              <a:srgbClr val="00B0F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9ED5AAA-E761-4AF3-A75D-C43C4980F2AF}" type="datetime1">
              <a:rPr lang="es-ES" smtClean="0"/>
              <a:t>19/05/2022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s-ES"/>
              <a:t>BEATRIZ QUISPE DIAZ RESPONSABLE DE SIAGIE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FA1E131-D6F6-4485-944A-1DB387F52AF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9897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upo 23"/>
          <p:cNvGrpSpPr/>
          <p:nvPr/>
        </p:nvGrpSpPr>
        <p:grpSpPr>
          <a:xfrm>
            <a:off x="9873702" y="5554338"/>
            <a:ext cx="2038064" cy="1092200"/>
            <a:chOff x="10079764" y="5708884"/>
            <a:chExt cx="2038064" cy="1092200"/>
          </a:xfrm>
        </p:grpSpPr>
        <p:sp>
          <p:nvSpPr>
            <p:cNvPr id="8" name="Rectángulo 7"/>
            <p:cNvSpPr/>
            <p:nvPr/>
          </p:nvSpPr>
          <p:spPr>
            <a:xfrm>
              <a:off x="10079764" y="5708884"/>
              <a:ext cx="2038064" cy="1092200"/>
            </a:xfrm>
            <a:prstGeom prst="rect">
              <a:avLst/>
            </a:prstGeom>
            <a:gradFill>
              <a:gsLst>
                <a:gs pos="0">
                  <a:srgbClr val="00B0F0"/>
                </a:gs>
                <a:gs pos="55000">
                  <a:schemeClr val="accent5">
                    <a:lumMod val="40000"/>
                    <a:lumOff val="60000"/>
                  </a:schemeClr>
                </a:gs>
                <a:gs pos="31000">
                  <a:schemeClr val="accent5">
                    <a:lumMod val="60000"/>
                    <a:lumOff val="40000"/>
                  </a:schemeClr>
                </a:gs>
                <a:gs pos="77000">
                  <a:schemeClr val="accent5">
                    <a:lumMod val="20000"/>
                    <a:lumOff val="80000"/>
                  </a:schemeClr>
                </a:gs>
              </a:gsLst>
              <a:lin ang="3000000" scaled="0"/>
            </a:gradFill>
            <a:ln w="25400" cap="flat" cmpd="sng" algn="ctr">
              <a:solidFill>
                <a:srgbClr val="0000FF"/>
              </a:solidFill>
              <a:prstDash val="solid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42900" lvl="0" indent="-342900">
                <a:lnSpc>
                  <a:spcPct val="107000"/>
                </a:lnSpc>
                <a:spcAft>
                  <a:spcPts val="0"/>
                </a:spcAft>
                <a:buFont typeface="Symbol" panose="05050102010706020507" pitchFamily="18" charset="2"/>
                <a:buBlip>
                  <a:blip r:embed="rId3"/>
                </a:buBlip>
                <a:tabLst>
                  <a:tab pos="457200" algn="l"/>
                  <a:tab pos="540385" algn="l"/>
                </a:tabLst>
              </a:pPr>
              <a:r>
                <a:rPr lang="es-ES" sz="3000" b="1" dirty="0">
                  <a:ln w="22225">
                    <a:solidFill>
                      <a:srgbClr val="0000FF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Bookman Old Style" panose="02050604050505020204" pitchFamily="18" charset="0"/>
                  <a:ea typeface="Calibri" panose="020F0502020204030204" pitchFamily="34" charset="0"/>
                  <a:cs typeface="Aharoni" panose="02010803020104030203" pitchFamily="2" charset="-79"/>
                </a:rPr>
                <a:t>SIAGIE</a:t>
              </a:r>
            </a:p>
            <a:p>
              <a:pPr lvl="0" algn="ctr">
                <a:lnSpc>
                  <a:spcPct val="107000"/>
                </a:lnSpc>
                <a:spcAft>
                  <a:spcPts val="0"/>
                </a:spcAft>
                <a:tabLst>
                  <a:tab pos="457200" algn="l"/>
                  <a:tab pos="540385" algn="l"/>
                </a:tabLst>
              </a:pPr>
              <a:r>
                <a:rPr lang="es-ES" sz="3000" b="1" dirty="0">
                  <a:ln w="22225">
                    <a:solidFill>
                      <a:srgbClr val="008000"/>
                    </a:solidFill>
                    <a:prstDash val="solid"/>
                  </a:ln>
                  <a:solidFill>
                    <a:schemeClr val="accent2">
                      <a:lumMod val="40000"/>
                      <a:lumOff val="60000"/>
                    </a:schemeClr>
                  </a:solidFill>
                  <a:latin typeface="Bookman Old Style" panose="02050604050505020204" pitchFamily="18" charset="0"/>
                  <a:ea typeface="Calibri" panose="020F0502020204030204" pitchFamily="34" charset="0"/>
                  <a:cs typeface="Aharoni" panose="02010803020104030203" pitchFamily="2" charset="-79"/>
                </a:rPr>
                <a:t>2022</a:t>
              </a:r>
              <a:endParaRPr lang="es-ES" sz="1100" b="1" dirty="0">
                <a:ln w="22225">
                  <a:solidFill>
                    <a:srgbClr val="008000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Imagen 8" descr="Resultado de imagen para ugel fajardo"/>
            <p:cNvPicPr/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50" t="1627" r="9437" b="19912"/>
            <a:stretch/>
          </p:blipFill>
          <p:spPr bwMode="auto">
            <a:xfrm>
              <a:off x="11713839" y="6230173"/>
              <a:ext cx="296545" cy="438785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grpSp>
        <p:nvGrpSpPr>
          <p:cNvPr id="3" name="Grupo 2"/>
          <p:cNvGrpSpPr/>
          <p:nvPr/>
        </p:nvGrpSpPr>
        <p:grpSpPr>
          <a:xfrm>
            <a:off x="1064660" y="297207"/>
            <a:ext cx="10233890" cy="1088586"/>
            <a:chOff x="1064660" y="297207"/>
            <a:chExt cx="10233890" cy="1088586"/>
          </a:xfrm>
        </p:grpSpPr>
        <p:pic>
          <p:nvPicPr>
            <p:cNvPr id="20" name="Imagen 19" descr="Resultado de imagen para siagie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660" y="300449"/>
              <a:ext cx="3520989" cy="10853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n 20"/>
            <p:cNvPicPr/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52" t="8764" r="14096" b="82084"/>
            <a:stretch/>
          </p:blipFill>
          <p:spPr bwMode="auto">
            <a:xfrm>
              <a:off x="4798215" y="300449"/>
              <a:ext cx="5712990" cy="108534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2" name="Imagen 21" descr="Resultado de imagen para ugel fajardo"/>
            <p:cNvPicPr/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50" t="1627" r="9437" b="19912"/>
            <a:stretch/>
          </p:blipFill>
          <p:spPr bwMode="auto">
            <a:xfrm>
              <a:off x="10573003" y="297207"/>
              <a:ext cx="725547" cy="1052576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124897" y="6319830"/>
            <a:ext cx="5124886" cy="365125"/>
          </a:xfrm>
        </p:spPr>
        <p:txBody>
          <a:bodyPr/>
          <a:lstStyle/>
          <a:p>
            <a:r>
              <a:rPr lang="es-ES" b="1"/>
              <a:t>BEATRIZ QUISPE DIAZ RESPONSABLE DE SIAGIE</a:t>
            </a:r>
            <a:endParaRPr lang="es-ES" b="1" dirty="0"/>
          </a:p>
        </p:txBody>
      </p:sp>
      <p:sp>
        <p:nvSpPr>
          <p:cNvPr id="6" name="Subtítulo 5"/>
          <p:cNvSpPr>
            <a:spLocks noGrp="1"/>
          </p:cNvSpPr>
          <p:nvPr>
            <p:ph type="subTitle" idx="1"/>
          </p:nvPr>
        </p:nvSpPr>
        <p:spPr>
          <a:xfrm>
            <a:off x="2308332" y="1393742"/>
            <a:ext cx="6987645" cy="1388534"/>
          </a:xfrm>
        </p:spPr>
        <p:txBody>
          <a:bodyPr/>
          <a:lstStyle/>
          <a:p>
            <a:pPr algn="ctr"/>
            <a:r>
              <a:rPr lang="es-ES" dirty="0">
                <a:latin typeface="Arial Black" panose="020B0A04020102020204" pitchFamily="34" charset="0"/>
              </a:rPr>
              <a:t>NOMINA ADICIONAL </a:t>
            </a:r>
          </a:p>
        </p:txBody>
      </p:sp>
      <p:pic>
        <p:nvPicPr>
          <p:cNvPr id="35" name="Imagen 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24370" y="1736901"/>
            <a:ext cx="4631993" cy="42318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4213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064660" y="297207"/>
            <a:ext cx="10233890" cy="1088586"/>
            <a:chOff x="1064660" y="297207"/>
            <a:chExt cx="10233890" cy="1088586"/>
          </a:xfrm>
        </p:grpSpPr>
        <p:pic>
          <p:nvPicPr>
            <p:cNvPr id="20" name="Imagen 19" descr="Resultado de imagen para siagi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660" y="300449"/>
              <a:ext cx="3520989" cy="10853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n 20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52" t="8764" r="14096" b="82084"/>
            <a:stretch/>
          </p:blipFill>
          <p:spPr bwMode="auto">
            <a:xfrm>
              <a:off x="4798215" y="300449"/>
              <a:ext cx="5712990" cy="108534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2" name="Imagen 21" descr="Resultado de imagen para ugel fajardo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50" t="1627" r="9437" b="19912"/>
            <a:stretch/>
          </p:blipFill>
          <p:spPr bwMode="auto">
            <a:xfrm>
              <a:off x="10573003" y="297207"/>
              <a:ext cx="725547" cy="1052576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1493613" y="1349783"/>
            <a:ext cx="8830513" cy="893181"/>
          </a:xfrm>
        </p:spPr>
        <p:txBody>
          <a:bodyPr>
            <a:normAutofit/>
          </a:bodyPr>
          <a:lstStyle/>
          <a:p>
            <a:pPr algn="ctr"/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GENERACIÓN DE NOMINA </a:t>
            </a:r>
            <a:r>
              <a:rPr lang="es-E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ADICIONAL </a:t>
            </a:r>
          </a:p>
          <a:p>
            <a:pPr algn="ctr"/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Ingrese al sistema mediante la siguiente ruta: Matricula‐&gt; nomina adicional</a:t>
            </a:r>
          </a:p>
          <a:p>
            <a:pPr algn="ctr"/>
            <a:endParaRPr lang="es-E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124897" y="6319830"/>
            <a:ext cx="5124886" cy="365125"/>
          </a:xfrm>
        </p:spPr>
        <p:txBody>
          <a:bodyPr/>
          <a:lstStyle/>
          <a:p>
            <a:r>
              <a:rPr lang="es-ES" b="1"/>
              <a:t>BEATRIZ QUISPE DIAZ RESPONSABLE DE SIAGIE</a:t>
            </a:r>
            <a:endParaRPr lang="es-ES" b="1" dirty="0"/>
          </a:p>
        </p:txBody>
      </p:sp>
      <p:grpSp>
        <p:nvGrpSpPr>
          <p:cNvPr id="16" name="Grupo 15"/>
          <p:cNvGrpSpPr/>
          <p:nvPr/>
        </p:nvGrpSpPr>
        <p:grpSpPr>
          <a:xfrm>
            <a:off x="2679341" y="2435127"/>
            <a:ext cx="6683599" cy="3978552"/>
            <a:chOff x="0" y="0"/>
            <a:chExt cx="4953000" cy="3246755"/>
          </a:xfrm>
        </p:grpSpPr>
        <p:pic>
          <p:nvPicPr>
            <p:cNvPr id="17" name="Imagen 16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47" t="7844" r="13394" b="5564"/>
            <a:stretch/>
          </p:blipFill>
          <p:spPr bwMode="auto">
            <a:xfrm>
              <a:off x="0" y="0"/>
              <a:ext cx="4953000" cy="324675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18" name="Grupo 17"/>
            <p:cNvGrpSpPr/>
            <p:nvPr/>
          </p:nvGrpSpPr>
          <p:grpSpPr>
            <a:xfrm>
              <a:off x="76200" y="1752600"/>
              <a:ext cx="2032899" cy="371480"/>
              <a:chOff x="0" y="0"/>
              <a:chExt cx="2047875" cy="352425"/>
            </a:xfrm>
          </p:grpSpPr>
          <p:cxnSp>
            <p:nvCxnSpPr>
              <p:cNvPr id="31" name="Conector recto 30"/>
              <p:cNvCxnSpPr/>
              <p:nvPr/>
            </p:nvCxnSpPr>
            <p:spPr>
              <a:xfrm>
                <a:off x="0" y="9525"/>
                <a:ext cx="2047875" cy="2857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recto 31"/>
              <p:cNvCxnSpPr/>
              <p:nvPr/>
            </p:nvCxnSpPr>
            <p:spPr>
              <a:xfrm>
                <a:off x="0" y="342900"/>
                <a:ext cx="2047875" cy="95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ector recto 32"/>
              <p:cNvCxnSpPr/>
              <p:nvPr/>
            </p:nvCxnSpPr>
            <p:spPr>
              <a:xfrm flipH="1">
                <a:off x="0" y="0"/>
                <a:ext cx="9525" cy="3295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ector recto 33"/>
              <p:cNvCxnSpPr/>
              <p:nvPr/>
            </p:nvCxnSpPr>
            <p:spPr>
              <a:xfrm>
                <a:off x="2038350" y="9525"/>
                <a:ext cx="9525" cy="33337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Grupo 22"/>
            <p:cNvGrpSpPr/>
            <p:nvPr/>
          </p:nvGrpSpPr>
          <p:grpSpPr>
            <a:xfrm>
              <a:off x="2724150" y="1905000"/>
              <a:ext cx="466725" cy="499676"/>
              <a:chOff x="0" y="0"/>
              <a:chExt cx="466725" cy="499676"/>
            </a:xfrm>
          </p:grpSpPr>
          <p:cxnSp>
            <p:nvCxnSpPr>
              <p:cNvPr id="27" name="Conector recto 26"/>
              <p:cNvCxnSpPr/>
              <p:nvPr/>
            </p:nvCxnSpPr>
            <p:spPr>
              <a:xfrm>
                <a:off x="9525" y="19050"/>
                <a:ext cx="457200" cy="1270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Conector recto 27"/>
              <p:cNvCxnSpPr/>
              <p:nvPr/>
            </p:nvCxnSpPr>
            <p:spPr>
              <a:xfrm>
                <a:off x="0" y="485775"/>
                <a:ext cx="447675" cy="13901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ector recto 28"/>
              <p:cNvCxnSpPr/>
              <p:nvPr/>
            </p:nvCxnSpPr>
            <p:spPr>
              <a:xfrm flipH="1">
                <a:off x="9525" y="0"/>
                <a:ext cx="1905" cy="48069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ector recto 29"/>
              <p:cNvCxnSpPr/>
              <p:nvPr/>
            </p:nvCxnSpPr>
            <p:spPr>
              <a:xfrm>
                <a:off x="447675" y="9525"/>
                <a:ext cx="1905" cy="48641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Flecha derecha 24"/>
            <p:cNvSpPr/>
            <p:nvPr/>
          </p:nvSpPr>
          <p:spPr>
            <a:xfrm rot="20250525">
              <a:off x="190500" y="2057400"/>
              <a:ext cx="145904" cy="136591"/>
            </a:xfrm>
            <a:prstGeom prst="rightArrow">
              <a:avLst>
                <a:gd name="adj1" fmla="val 14229"/>
                <a:gd name="adj2" fmla="val 5000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26" name="Flecha derecha 25"/>
            <p:cNvSpPr/>
            <p:nvPr/>
          </p:nvSpPr>
          <p:spPr>
            <a:xfrm rot="20250525">
              <a:off x="2638425" y="2409825"/>
              <a:ext cx="145904" cy="136591"/>
            </a:xfrm>
            <a:prstGeom prst="rightArrow">
              <a:avLst>
                <a:gd name="adj1" fmla="val 14229"/>
                <a:gd name="adj2" fmla="val 5000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575880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064660" y="297207"/>
            <a:ext cx="10233890" cy="1088586"/>
            <a:chOff x="1064660" y="297207"/>
            <a:chExt cx="10233890" cy="1088586"/>
          </a:xfrm>
        </p:grpSpPr>
        <p:pic>
          <p:nvPicPr>
            <p:cNvPr id="20" name="Imagen 19" descr="Resultado de imagen para siagi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660" y="300449"/>
              <a:ext cx="3520989" cy="10853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n 20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52" t="8764" r="14096" b="82084"/>
            <a:stretch/>
          </p:blipFill>
          <p:spPr bwMode="auto">
            <a:xfrm>
              <a:off x="4798215" y="300449"/>
              <a:ext cx="5712990" cy="108534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2" name="Imagen 21" descr="Resultado de imagen para ugel fajardo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50" t="1627" r="9437" b="19912"/>
            <a:stretch/>
          </p:blipFill>
          <p:spPr bwMode="auto">
            <a:xfrm>
              <a:off x="10573003" y="297207"/>
              <a:ext cx="725547" cy="1052576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1064660" y="1371811"/>
            <a:ext cx="9985413" cy="893181"/>
          </a:xfrm>
        </p:spPr>
        <p:txBody>
          <a:bodyPr>
            <a:normAutofit/>
          </a:bodyPr>
          <a:lstStyle/>
          <a:p>
            <a:pPr algn="l"/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Clic en AGREGAR</a:t>
            </a:r>
            <a:endParaRPr lang="es-E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124897" y="6319830"/>
            <a:ext cx="5124886" cy="365125"/>
          </a:xfrm>
        </p:spPr>
        <p:txBody>
          <a:bodyPr/>
          <a:lstStyle/>
          <a:p>
            <a:r>
              <a:rPr lang="es-ES" b="1"/>
              <a:t>BEATRIZ QUISPE DIAZ RESPONSABLE DE SIAGIE</a:t>
            </a:r>
            <a:endParaRPr lang="es-ES" b="1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CF831B7B-19D7-6D1F-DE1E-8FB3CA0EFBA5}"/>
              </a:ext>
            </a:extLst>
          </p:cNvPr>
          <p:cNvGrpSpPr/>
          <p:nvPr/>
        </p:nvGrpSpPr>
        <p:grpSpPr>
          <a:xfrm>
            <a:off x="858554" y="2387348"/>
            <a:ext cx="9779307" cy="3713090"/>
            <a:chOff x="1064660" y="2457155"/>
            <a:chExt cx="9779307" cy="3713090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 rotWithShape="1">
            <a:blip r:embed="rId6"/>
            <a:srcRect l="12787" t="8839" r="12053" b="40402"/>
            <a:stretch/>
          </p:blipFill>
          <p:spPr>
            <a:xfrm>
              <a:off x="1064660" y="2457155"/>
              <a:ext cx="9779307" cy="3713090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154D7AFD-4773-6B87-BDC4-C8A40CF51D32}"/>
                </a:ext>
              </a:extLst>
            </p:cNvPr>
            <p:cNvSpPr/>
            <p:nvPr/>
          </p:nvSpPr>
          <p:spPr>
            <a:xfrm>
              <a:off x="1247614" y="4161295"/>
              <a:ext cx="852406" cy="30221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419"/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7B689BFD-87CE-E6CB-A4AD-F0159F69E62A}"/>
                </a:ext>
              </a:extLst>
            </p:cNvPr>
            <p:cNvSpPr/>
            <p:nvPr/>
          </p:nvSpPr>
          <p:spPr>
            <a:xfrm>
              <a:off x="6757261" y="2797444"/>
              <a:ext cx="2045776" cy="1937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419"/>
            </a:p>
          </p:txBody>
        </p:sp>
      </p:grpSp>
    </p:spTree>
    <p:extLst>
      <p:ext uri="{BB962C8B-B14F-4D97-AF65-F5344CB8AC3E}">
        <p14:creationId xmlns:p14="http://schemas.microsoft.com/office/powerpoint/2010/main" val="1038818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064660" y="297207"/>
            <a:ext cx="10233890" cy="1088586"/>
            <a:chOff x="1064660" y="297207"/>
            <a:chExt cx="10233890" cy="1088586"/>
          </a:xfrm>
        </p:grpSpPr>
        <p:pic>
          <p:nvPicPr>
            <p:cNvPr id="20" name="Imagen 19" descr="Resultado de imagen para siagi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660" y="300449"/>
              <a:ext cx="3520989" cy="10853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n 20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52" t="8764" r="14096" b="82084"/>
            <a:stretch/>
          </p:blipFill>
          <p:spPr bwMode="auto">
            <a:xfrm>
              <a:off x="4798215" y="300449"/>
              <a:ext cx="5712990" cy="108534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2" name="Imagen 21" descr="Resultado de imagen para ugel fajardo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50" t="1627" r="9437" b="19912"/>
            <a:stretch/>
          </p:blipFill>
          <p:spPr bwMode="auto">
            <a:xfrm>
              <a:off x="10573003" y="297207"/>
              <a:ext cx="725547" cy="1052576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1506491" y="1480410"/>
            <a:ext cx="8830513" cy="893181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Registrar la información solicitada Tipo de Resolución: Resolución Directoral, registrar el </a:t>
            </a:r>
            <a:r>
              <a:rPr 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N°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de RD con que se aprobara la nomina adicional, fecha fin fecha: el día que va generar la nomina, fecha de aprobación: la fecha que aprobó la RD y finalmente registrar la descripción tal como se muestra en la imagen y GRABAR</a:t>
            </a:r>
            <a:endParaRPr lang="es-E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124897" y="6319830"/>
            <a:ext cx="5124886" cy="365125"/>
          </a:xfrm>
        </p:spPr>
        <p:txBody>
          <a:bodyPr/>
          <a:lstStyle/>
          <a:p>
            <a:r>
              <a:rPr lang="es-ES" b="1"/>
              <a:t>BEATRIZ QUISPE DIAZ RESPONSABLE DE SIAGIE</a:t>
            </a:r>
            <a:endParaRPr lang="es-ES" b="1" dirty="0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EBEA047B-D3E3-B7AD-DD6D-56A63EACFCBE}"/>
              </a:ext>
            </a:extLst>
          </p:cNvPr>
          <p:cNvGrpSpPr/>
          <p:nvPr/>
        </p:nvGrpSpPr>
        <p:grpSpPr>
          <a:xfrm>
            <a:off x="2887147" y="2373591"/>
            <a:ext cx="4926582" cy="4284930"/>
            <a:chOff x="2825154" y="2487512"/>
            <a:chExt cx="4926582" cy="4284930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32805369-5C06-FFA4-4CB9-BF752670A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10717"/>
            <a:stretch/>
          </p:blipFill>
          <p:spPr>
            <a:xfrm>
              <a:off x="2825154" y="2487512"/>
              <a:ext cx="4926582" cy="4284930"/>
            </a:xfrm>
            <a:prstGeom prst="rect">
              <a:avLst/>
            </a:prstGeom>
          </p:spPr>
        </p:pic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11A9F452-0473-35D6-2E0E-3F82B8E1FAF5}"/>
                </a:ext>
              </a:extLst>
            </p:cNvPr>
            <p:cNvSpPr/>
            <p:nvPr/>
          </p:nvSpPr>
          <p:spPr>
            <a:xfrm>
              <a:off x="2986545" y="2905587"/>
              <a:ext cx="632309" cy="225071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419"/>
            </a:p>
          </p:txBody>
        </p:sp>
      </p:grpSp>
    </p:spTree>
    <p:extLst>
      <p:ext uri="{BB962C8B-B14F-4D97-AF65-F5344CB8AC3E}">
        <p14:creationId xmlns:p14="http://schemas.microsoft.com/office/powerpoint/2010/main" val="3578232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064660" y="297207"/>
            <a:ext cx="10233890" cy="1088586"/>
            <a:chOff x="1064660" y="297207"/>
            <a:chExt cx="10233890" cy="1088586"/>
          </a:xfrm>
        </p:grpSpPr>
        <p:pic>
          <p:nvPicPr>
            <p:cNvPr id="20" name="Imagen 19" descr="Resultado de imagen para siagi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660" y="300449"/>
              <a:ext cx="3520989" cy="10853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n 20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52" t="8764" r="14096" b="82084"/>
            <a:stretch/>
          </p:blipFill>
          <p:spPr bwMode="auto">
            <a:xfrm>
              <a:off x="4798215" y="300449"/>
              <a:ext cx="5712990" cy="108534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2" name="Imagen 21" descr="Resultado de imagen para ugel fajardo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50" t="1627" r="9437" b="19912"/>
            <a:stretch/>
          </p:blipFill>
          <p:spPr bwMode="auto">
            <a:xfrm>
              <a:off x="10573003" y="297207"/>
              <a:ext cx="725547" cy="1052576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1064660" y="1371811"/>
            <a:ext cx="9985413" cy="893181"/>
          </a:xfrm>
        </p:spPr>
        <p:txBody>
          <a:bodyPr>
            <a:normAutofit/>
          </a:bodyPr>
          <a:lstStyle/>
          <a:p>
            <a:pPr algn="l"/>
            <a:r>
              <a:rPr lang="es-ES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vez que realice el cuadro anterior se asociara automáticamente los estudiantes matriculados hasta la fecha fin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124897" y="6319830"/>
            <a:ext cx="5124886" cy="365125"/>
          </a:xfrm>
        </p:spPr>
        <p:txBody>
          <a:bodyPr/>
          <a:lstStyle/>
          <a:p>
            <a:r>
              <a:rPr lang="es-ES" b="1"/>
              <a:t>BEATRIZ QUISPE DIAZ RESPONSABLE DE SIAGIE</a:t>
            </a:r>
            <a:endParaRPr lang="es-ES" b="1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/>
          <a:srcRect l="12787" t="8839" r="12053" b="40402"/>
          <a:stretch/>
        </p:blipFill>
        <p:spPr>
          <a:xfrm>
            <a:off x="1064660" y="2457155"/>
            <a:ext cx="9779307" cy="371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164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064660" y="297207"/>
            <a:ext cx="10233890" cy="1088586"/>
            <a:chOff x="1064660" y="297207"/>
            <a:chExt cx="10233890" cy="1088586"/>
          </a:xfrm>
        </p:grpSpPr>
        <p:pic>
          <p:nvPicPr>
            <p:cNvPr id="20" name="Imagen 19" descr="Resultado de imagen para siagi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660" y="300449"/>
              <a:ext cx="3520989" cy="10853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n 20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52" t="8764" r="14096" b="82084"/>
            <a:stretch/>
          </p:blipFill>
          <p:spPr bwMode="auto">
            <a:xfrm>
              <a:off x="4798215" y="300449"/>
              <a:ext cx="5712990" cy="108534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2" name="Imagen 21" descr="Resultado de imagen para ugel fajardo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50" t="1627" r="9437" b="19912"/>
            <a:stretch/>
          </p:blipFill>
          <p:spPr bwMode="auto">
            <a:xfrm>
              <a:off x="10573003" y="297207"/>
              <a:ext cx="725547" cy="1052576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1064660" y="1371811"/>
            <a:ext cx="9985413" cy="893181"/>
          </a:xfrm>
        </p:spPr>
        <p:txBody>
          <a:bodyPr>
            <a:normAutofit/>
          </a:bodyPr>
          <a:lstStyle/>
          <a:p>
            <a:pPr algn="l"/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Luego clic en MATRICULA/ NOMINA/ NOMINA DE MATRICULA</a:t>
            </a:r>
            <a:endParaRPr lang="es-E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124897" y="6319830"/>
            <a:ext cx="5124886" cy="365125"/>
          </a:xfrm>
        </p:spPr>
        <p:txBody>
          <a:bodyPr/>
          <a:lstStyle/>
          <a:p>
            <a:r>
              <a:rPr lang="es-ES" b="1"/>
              <a:t>BEATRIZ QUISPE DIAZ RESPONSABLE DE SIAGIE</a:t>
            </a:r>
            <a:endParaRPr lang="es-ES" b="1" dirty="0"/>
          </a:p>
        </p:txBody>
      </p:sp>
      <p:grpSp>
        <p:nvGrpSpPr>
          <p:cNvPr id="50" name="Grupo 49"/>
          <p:cNvGrpSpPr/>
          <p:nvPr/>
        </p:nvGrpSpPr>
        <p:grpSpPr>
          <a:xfrm>
            <a:off x="3138935" y="2217073"/>
            <a:ext cx="6211127" cy="4322150"/>
            <a:chOff x="0" y="0"/>
            <a:chExt cx="5064125" cy="3385185"/>
          </a:xfrm>
        </p:grpSpPr>
        <p:pic>
          <p:nvPicPr>
            <p:cNvPr id="51" name="Imagen 5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83" t="7282" r="13659" b="4660"/>
            <a:stretch/>
          </p:blipFill>
          <p:spPr bwMode="auto">
            <a:xfrm>
              <a:off x="0" y="0"/>
              <a:ext cx="5064125" cy="338518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52" name="Grupo 51"/>
            <p:cNvGrpSpPr/>
            <p:nvPr/>
          </p:nvGrpSpPr>
          <p:grpSpPr>
            <a:xfrm>
              <a:off x="80387" y="1868994"/>
              <a:ext cx="2049864" cy="291400"/>
              <a:chOff x="0" y="0"/>
              <a:chExt cx="2047875" cy="352425"/>
            </a:xfrm>
          </p:grpSpPr>
          <p:cxnSp>
            <p:nvCxnSpPr>
              <p:cNvPr id="60" name="Conector recto 59"/>
              <p:cNvCxnSpPr/>
              <p:nvPr/>
            </p:nvCxnSpPr>
            <p:spPr>
              <a:xfrm>
                <a:off x="0" y="9525"/>
                <a:ext cx="2047875" cy="2857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onector recto 60"/>
              <p:cNvCxnSpPr/>
              <p:nvPr/>
            </p:nvCxnSpPr>
            <p:spPr>
              <a:xfrm>
                <a:off x="0" y="342900"/>
                <a:ext cx="2047875" cy="95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Conector recto 61"/>
              <p:cNvCxnSpPr/>
              <p:nvPr/>
            </p:nvCxnSpPr>
            <p:spPr>
              <a:xfrm flipH="1">
                <a:off x="0" y="0"/>
                <a:ext cx="9525" cy="3295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Conector recto 62"/>
              <p:cNvCxnSpPr/>
              <p:nvPr/>
            </p:nvCxnSpPr>
            <p:spPr>
              <a:xfrm>
                <a:off x="2038350" y="9525"/>
                <a:ext cx="9525" cy="33337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Flecha derecha 52"/>
            <p:cNvSpPr/>
            <p:nvPr/>
          </p:nvSpPr>
          <p:spPr>
            <a:xfrm rot="20250525">
              <a:off x="150725" y="2170444"/>
              <a:ext cx="145904" cy="136591"/>
            </a:xfrm>
            <a:prstGeom prst="rightArrow">
              <a:avLst>
                <a:gd name="adj1" fmla="val 14229"/>
                <a:gd name="adj2" fmla="val 5000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54" name="Flecha derecha 53"/>
            <p:cNvSpPr/>
            <p:nvPr/>
          </p:nvSpPr>
          <p:spPr>
            <a:xfrm rot="20250525">
              <a:off x="2240783" y="2391508"/>
              <a:ext cx="145904" cy="136591"/>
            </a:xfrm>
            <a:prstGeom prst="rightArrow">
              <a:avLst>
                <a:gd name="adj1" fmla="val 14229"/>
                <a:gd name="adj2" fmla="val 5000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grpSp>
          <p:nvGrpSpPr>
            <p:cNvPr id="55" name="Grupo 54"/>
            <p:cNvGrpSpPr/>
            <p:nvPr/>
          </p:nvGrpSpPr>
          <p:grpSpPr>
            <a:xfrm>
              <a:off x="2391508" y="1989574"/>
              <a:ext cx="421529" cy="422777"/>
              <a:chOff x="0" y="0"/>
              <a:chExt cx="421529" cy="422777"/>
            </a:xfrm>
          </p:grpSpPr>
          <p:cxnSp>
            <p:nvCxnSpPr>
              <p:cNvPr id="56" name="Conector recto 55"/>
              <p:cNvCxnSpPr/>
              <p:nvPr/>
            </p:nvCxnSpPr>
            <p:spPr>
              <a:xfrm>
                <a:off x="10049" y="411982"/>
                <a:ext cx="411480" cy="1079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ector recto 56"/>
              <p:cNvCxnSpPr/>
              <p:nvPr/>
            </p:nvCxnSpPr>
            <p:spPr>
              <a:xfrm flipH="1">
                <a:off x="20097" y="10048"/>
                <a:ext cx="1905" cy="39433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ector recto 57"/>
              <p:cNvCxnSpPr/>
              <p:nvPr/>
            </p:nvCxnSpPr>
            <p:spPr>
              <a:xfrm>
                <a:off x="0" y="0"/>
                <a:ext cx="411480" cy="1079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Conector recto 58"/>
              <p:cNvCxnSpPr/>
              <p:nvPr/>
            </p:nvCxnSpPr>
            <p:spPr>
              <a:xfrm flipH="1">
                <a:off x="411983" y="10048"/>
                <a:ext cx="1905" cy="39433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730981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/>
          <p:cNvGrpSpPr/>
          <p:nvPr/>
        </p:nvGrpSpPr>
        <p:grpSpPr>
          <a:xfrm>
            <a:off x="1064660" y="297207"/>
            <a:ext cx="10233890" cy="1088586"/>
            <a:chOff x="1064660" y="297207"/>
            <a:chExt cx="10233890" cy="1088586"/>
          </a:xfrm>
        </p:grpSpPr>
        <p:pic>
          <p:nvPicPr>
            <p:cNvPr id="20" name="Imagen 19" descr="Resultado de imagen para siagie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4660" y="300449"/>
              <a:ext cx="3520989" cy="10853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Imagen 20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452" t="8764" r="14096" b="82084"/>
            <a:stretch/>
          </p:blipFill>
          <p:spPr bwMode="auto">
            <a:xfrm>
              <a:off x="4798215" y="300449"/>
              <a:ext cx="5712990" cy="1085344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2" name="Imagen 21" descr="Resultado de imagen para ugel fajardo"/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850" t="1627" r="9437" b="19912"/>
            <a:stretch/>
          </p:blipFill>
          <p:spPr bwMode="auto">
            <a:xfrm>
              <a:off x="10573003" y="297207"/>
              <a:ext cx="725547" cy="1052576"/>
            </a:xfrm>
            <a:prstGeom prst="ellipse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1064660" y="1371811"/>
            <a:ext cx="9985413" cy="893181"/>
          </a:xfrm>
        </p:spPr>
        <p:txBody>
          <a:bodyPr>
            <a:normAutofit lnSpcReduction="10000"/>
          </a:bodyPr>
          <a:lstStyle/>
          <a:p>
            <a:pPr algn="l"/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En la siguiente ventana seleccionar el 1 el grado, 2. sección, formato y la </a:t>
            </a:r>
            <a:r>
              <a:rPr 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Resolucion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luego clic en Generar Nomina y saldrá un mensaje de confirmación clic e aceptar se genera la nomina en borrador verificar bien.</a:t>
            </a:r>
            <a:endParaRPr lang="es-ES" sz="1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124897" y="6319830"/>
            <a:ext cx="5124886" cy="365125"/>
          </a:xfrm>
        </p:spPr>
        <p:txBody>
          <a:bodyPr/>
          <a:lstStyle/>
          <a:p>
            <a:r>
              <a:rPr lang="es-ES" b="1"/>
              <a:t>BEATRIZ QUISPE DIAZ RESPONSABLE DE SIAGIE</a:t>
            </a:r>
            <a:endParaRPr lang="es-ES" b="1" dirty="0"/>
          </a:p>
        </p:txBody>
      </p:sp>
      <p:grpSp>
        <p:nvGrpSpPr>
          <p:cNvPr id="39" name="Grupo 38"/>
          <p:cNvGrpSpPr/>
          <p:nvPr/>
        </p:nvGrpSpPr>
        <p:grpSpPr>
          <a:xfrm>
            <a:off x="2438992" y="2457155"/>
            <a:ext cx="6209062" cy="4134930"/>
            <a:chOff x="0" y="0"/>
            <a:chExt cx="5345430" cy="3500755"/>
          </a:xfrm>
        </p:grpSpPr>
        <p:pic>
          <p:nvPicPr>
            <p:cNvPr id="40" name="Imagen 39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55" t="7944" r="14032" b="6655"/>
            <a:stretch/>
          </p:blipFill>
          <p:spPr bwMode="auto">
            <a:xfrm>
              <a:off x="0" y="0"/>
              <a:ext cx="5345430" cy="350075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pSp>
          <p:nvGrpSpPr>
            <p:cNvPr id="41" name="Grupo 40"/>
            <p:cNvGrpSpPr/>
            <p:nvPr/>
          </p:nvGrpSpPr>
          <p:grpSpPr>
            <a:xfrm>
              <a:off x="2190541" y="622998"/>
              <a:ext cx="442128" cy="170817"/>
              <a:chOff x="0" y="0"/>
              <a:chExt cx="2047875" cy="352425"/>
            </a:xfrm>
          </p:grpSpPr>
          <p:cxnSp>
            <p:nvCxnSpPr>
              <p:cNvPr id="49" name="Conector recto 48"/>
              <p:cNvCxnSpPr/>
              <p:nvPr/>
            </p:nvCxnSpPr>
            <p:spPr>
              <a:xfrm>
                <a:off x="0" y="9525"/>
                <a:ext cx="2047875" cy="2857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onector recto 63"/>
              <p:cNvCxnSpPr/>
              <p:nvPr/>
            </p:nvCxnSpPr>
            <p:spPr>
              <a:xfrm>
                <a:off x="0" y="342900"/>
                <a:ext cx="2047875" cy="95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Conector recto 64"/>
              <p:cNvCxnSpPr/>
              <p:nvPr/>
            </p:nvCxnSpPr>
            <p:spPr>
              <a:xfrm flipH="1">
                <a:off x="0" y="0"/>
                <a:ext cx="9525" cy="3295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Conector recto 65"/>
              <p:cNvCxnSpPr/>
              <p:nvPr/>
            </p:nvCxnSpPr>
            <p:spPr>
              <a:xfrm>
                <a:off x="2038350" y="9525"/>
                <a:ext cx="9525" cy="33337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upo 41"/>
            <p:cNvGrpSpPr/>
            <p:nvPr/>
          </p:nvGrpSpPr>
          <p:grpSpPr>
            <a:xfrm>
              <a:off x="4210260" y="2914022"/>
              <a:ext cx="834013" cy="190920"/>
              <a:chOff x="0" y="0"/>
              <a:chExt cx="2047875" cy="352425"/>
            </a:xfrm>
          </p:grpSpPr>
          <p:cxnSp>
            <p:nvCxnSpPr>
              <p:cNvPr id="45" name="Conector recto 44"/>
              <p:cNvCxnSpPr/>
              <p:nvPr/>
            </p:nvCxnSpPr>
            <p:spPr>
              <a:xfrm>
                <a:off x="0" y="9525"/>
                <a:ext cx="2047875" cy="2857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Conector recto 45"/>
              <p:cNvCxnSpPr/>
              <p:nvPr/>
            </p:nvCxnSpPr>
            <p:spPr>
              <a:xfrm>
                <a:off x="0" y="342900"/>
                <a:ext cx="2047875" cy="952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Conector recto 46"/>
              <p:cNvCxnSpPr/>
              <p:nvPr/>
            </p:nvCxnSpPr>
            <p:spPr>
              <a:xfrm flipH="1">
                <a:off x="0" y="0"/>
                <a:ext cx="9525" cy="32956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onector recto 47"/>
              <p:cNvCxnSpPr/>
              <p:nvPr/>
            </p:nvCxnSpPr>
            <p:spPr>
              <a:xfrm>
                <a:off x="2038350" y="9525"/>
                <a:ext cx="9525" cy="333375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Flecha derecha 42"/>
            <p:cNvSpPr/>
            <p:nvPr/>
          </p:nvSpPr>
          <p:spPr>
            <a:xfrm rot="20250525">
              <a:off x="4049486" y="3084844"/>
              <a:ext cx="145904" cy="136591"/>
            </a:xfrm>
            <a:prstGeom prst="rightArrow">
              <a:avLst>
                <a:gd name="adj1" fmla="val 14229"/>
                <a:gd name="adj2" fmla="val 5000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  <p:sp>
          <p:nvSpPr>
            <p:cNvPr id="44" name="Flecha derecha 43"/>
            <p:cNvSpPr/>
            <p:nvPr/>
          </p:nvSpPr>
          <p:spPr>
            <a:xfrm rot="20250525">
              <a:off x="2029767" y="773724"/>
              <a:ext cx="145904" cy="136591"/>
            </a:xfrm>
            <a:prstGeom prst="rightArrow">
              <a:avLst>
                <a:gd name="adj1" fmla="val 14229"/>
                <a:gd name="adj2" fmla="val 50000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032286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7159EB2-410D-C54B-FDF6-3A29161F2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BEATRIZ QUISPE DIAZ RESPONSABLE DE SIAGIE</a:t>
            </a:r>
            <a:endParaRPr lang="es-ES" dirty="0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DD6B96BE-1D4F-DF97-F447-0744E7BBCD64}"/>
              </a:ext>
            </a:extLst>
          </p:cNvPr>
          <p:cNvGrpSpPr/>
          <p:nvPr/>
        </p:nvGrpSpPr>
        <p:grpSpPr>
          <a:xfrm>
            <a:off x="3209440" y="2921430"/>
            <a:ext cx="5773119" cy="2244671"/>
            <a:chOff x="3209440" y="2921430"/>
            <a:chExt cx="5773119" cy="2244671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25D56717-B171-901F-FB29-91C083E473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4106" t="41959" r="23281" b="25310"/>
            <a:stretch/>
          </p:blipFill>
          <p:spPr>
            <a:xfrm>
              <a:off x="3209440" y="2921430"/>
              <a:ext cx="5773119" cy="2244671"/>
            </a:xfrm>
            <a:prstGeom prst="rect">
              <a:avLst/>
            </a:prstGeom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2191C55B-5BDF-A8BD-3534-A5F498852DFB}"/>
                </a:ext>
              </a:extLst>
            </p:cNvPr>
            <p:cNvSpPr/>
            <p:nvPr/>
          </p:nvSpPr>
          <p:spPr bwMode="auto">
            <a:xfrm>
              <a:off x="3318859" y="4657240"/>
              <a:ext cx="664206" cy="201479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8" name="Subtítulo 1">
            <a:extLst>
              <a:ext uri="{FF2B5EF4-FFF2-40B4-BE49-F238E27FC236}">
                <a16:creationId xmlns:a16="http://schemas.microsoft.com/office/drawing/2014/main" id="{D9C491C7-27FF-B384-9FC6-62668040A2B6}"/>
              </a:ext>
            </a:extLst>
          </p:cNvPr>
          <p:cNvSpPr txBox="1">
            <a:spLocks/>
          </p:cNvSpPr>
          <p:nvPr/>
        </p:nvSpPr>
        <p:spPr>
          <a:xfrm>
            <a:off x="1064660" y="1371811"/>
            <a:ext cx="9985413" cy="8931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Una vez verificado aprobar la nomina</a:t>
            </a:r>
          </a:p>
        </p:txBody>
      </p:sp>
    </p:spTree>
    <p:extLst>
      <p:ext uri="{BB962C8B-B14F-4D97-AF65-F5344CB8AC3E}">
        <p14:creationId xmlns:p14="http://schemas.microsoft.com/office/powerpoint/2010/main" val="9570068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1181</TotalTime>
  <Words>213</Words>
  <Application>Microsoft Office PowerPoint</Application>
  <PresentationFormat>Panorámica</PresentationFormat>
  <Paragraphs>26</Paragraphs>
  <Slides>8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5" baseType="lpstr">
      <vt:lpstr>Arial</vt:lpstr>
      <vt:lpstr>Arial Black</vt:lpstr>
      <vt:lpstr>Bookman Old Style</vt:lpstr>
      <vt:lpstr>Calibri</vt:lpstr>
      <vt:lpstr>Corbel</vt:lpstr>
      <vt:lpstr>Symbol</vt:lpstr>
      <vt:lpstr>Parallax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Luffi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Luffi</dc:creator>
  <cp:lastModifiedBy>intel</cp:lastModifiedBy>
  <cp:revision>52</cp:revision>
  <dcterms:created xsi:type="dcterms:W3CDTF">2017-04-26T20:56:21Z</dcterms:created>
  <dcterms:modified xsi:type="dcterms:W3CDTF">2022-05-19T15:00:21Z</dcterms:modified>
</cp:coreProperties>
</file>